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26"/>
  </p:notesMasterIdLst>
  <p:sldIdLst>
    <p:sldId id="2030" r:id="rId2"/>
    <p:sldId id="2033" r:id="rId3"/>
    <p:sldId id="2006" r:id="rId4"/>
    <p:sldId id="2007" r:id="rId5"/>
    <p:sldId id="2009" r:id="rId6"/>
    <p:sldId id="2034" r:id="rId7"/>
    <p:sldId id="2035" r:id="rId8"/>
    <p:sldId id="2016" r:id="rId9"/>
    <p:sldId id="2036" r:id="rId10"/>
    <p:sldId id="2038" r:id="rId11"/>
    <p:sldId id="2041" r:id="rId12"/>
    <p:sldId id="2039" r:id="rId13"/>
    <p:sldId id="2040" r:id="rId14"/>
    <p:sldId id="2046" r:id="rId15"/>
    <p:sldId id="2047" r:id="rId16"/>
    <p:sldId id="2048" r:id="rId17"/>
    <p:sldId id="2049" r:id="rId18"/>
    <p:sldId id="2053" r:id="rId19"/>
    <p:sldId id="2050" r:id="rId20"/>
    <p:sldId id="2052" r:id="rId21"/>
    <p:sldId id="2051" r:id="rId22"/>
    <p:sldId id="2054" r:id="rId23"/>
    <p:sldId id="2014" r:id="rId24"/>
    <p:sldId id="2018" r:id="rId25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20006"/>
    <a:srgbClr val="000000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17" d="100"/>
          <a:sy n="117" d="100"/>
        </p:scale>
        <p:origin x="120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corelations</a:t>
            </a:r>
            <a:endParaRPr lang="he-I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גיליון1!$B$2</c:f>
              <c:strCache>
                <c:ptCount val="1"/>
                <c:pt idx="0">
                  <c:v>Weighted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גיליון1!$B$3:$B$26</c:f>
              <c:numCache>
                <c:formatCode>General</c:formatCode>
                <c:ptCount val="24"/>
                <c:pt idx="0">
                  <c:v>-0.2202501</c:v>
                </c:pt>
                <c:pt idx="1">
                  <c:v>-4.4659070000000002E-2</c:v>
                </c:pt>
                <c:pt idx="2">
                  <c:v>-9.8860409999999996E-2</c:v>
                </c:pt>
                <c:pt idx="3">
                  <c:v>-3.125841E-2</c:v>
                </c:pt>
                <c:pt idx="4">
                  <c:v>-2.4648320000000001E-2</c:v>
                </c:pt>
                <c:pt idx="5">
                  <c:v>-4.0894779999999997E-3</c:v>
                </c:pt>
                <c:pt idx="6">
                  <c:v>-0.1443017</c:v>
                </c:pt>
                <c:pt idx="7">
                  <c:v>-8.4384520000000005E-2</c:v>
                </c:pt>
                <c:pt idx="8">
                  <c:v>-5.7845500000000001E-2</c:v>
                </c:pt>
                <c:pt idx="9">
                  <c:v>-0.1403055</c:v>
                </c:pt>
                <c:pt idx="10">
                  <c:v>4.4936700000000003E-2</c:v>
                </c:pt>
                <c:pt idx="11">
                  <c:v>-0.12853909999999999</c:v>
                </c:pt>
                <c:pt idx="12">
                  <c:v>-0.1024877</c:v>
                </c:pt>
                <c:pt idx="13">
                  <c:v>-5.1222910000000003E-2</c:v>
                </c:pt>
                <c:pt idx="14">
                  <c:v>-0.26702809999999999</c:v>
                </c:pt>
                <c:pt idx="15">
                  <c:v>-3.8156860000000001E-2</c:v>
                </c:pt>
                <c:pt idx="16">
                  <c:v>-0.16601830000000001</c:v>
                </c:pt>
                <c:pt idx="17">
                  <c:v>-0.1867347</c:v>
                </c:pt>
                <c:pt idx="18">
                  <c:v>-0.1146751</c:v>
                </c:pt>
                <c:pt idx="19">
                  <c:v>1.230148E-2</c:v>
                </c:pt>
                <c:pt idx="20">
                  <c:v>-2.3372670000000002E-2</c:v>
                </c:pt>
                <c:pt idx="21">
                  <c:v>-0.21347060000000001</c:v>
                </c:pt>
                <c:pt idx="22">
                  <c:v>-3.8535899999999998E-2</c:v>
                </c:pt>
                <c:pt idx="23">
                  <c:v>-0.22920270000000001</c:v>
                </c:pt>
              </c:numCache>
            </c:numRef>
          </c:val>
        </c:ser>
        <c:ser>
          <c:idx val="2"/>
          <c:order val="2"/>
          <c:tx>
            <c:strRef>
              <c:f>גיליון1!$D$2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גיליון1!$D$3:$D$26</c:f>
              <c:numCache>
                <c:formatCode>General</c:formatCode>
                <c:ptCount val="24"/>
                <c:pt idx="0">
                  <c:v>0.15073800000000001</c:v>
                </c:pt>
                <c:pt idx="1">
                  <c:v>4.458314E-2</c:v>
                </c:pt>
                <c:pt idx="2">
                  <c:v>0.1156779</c:v>
                </c:pt>
                <c:pt idx="3">
                  <c:v>1.5886529999999999E-2</c:v>
                </c:pt>
                <c:pt idx="4">
                  <c:v>1.505663E-2</c:v>
                </c:pt>
                <c:pt idx="5">
                  <c:v>9.2137569999999995E-3</c:v>
                </c:pt>
                <c:pt idx="6">
                  <c:v>0.1603648</c:v>
                </c:pt>
                <c:pt idx="7">
                  <c:v>6.0518339999999997E-2</c:v>
                </c:pt>
                <c:pt idx="8">
                  <c:v>4.5406599999999998E-2</c:v>
                </c:pt>
                <c:pt idx="9">
                  <c:v>0.1493082</c:v>
                </c:pt>
                <c:pt idx="10">
                  <c:v>-3.2748149999999997E-2</c:v>
                </c:pt>
                <c:pt idx="11">
                  <c:v>0.12952649999999999</c:v>
                </c:pt>
                <c:pt idx="12">
                  <c:v>0.1157326</c:v>
                </c:pt>
                <c:pt idx="13">
                  <c:v>3.6358260000000003E-2</c:v>
                </c:pt>
                <c:pt idx="14">
                  <c:v>0.22518160000000001</c:v>
                </c:pt>
                <c:pt idx="15">
                  <c:v>2.0509840000000001E-2</c:v>
                </c:pt>
                <c:pt idx="16">
                  <c:v>0.1556621</c:v>
                </c:pt>
                <c:pt idx="17">
                  <c:v>0.1473092</c:v>
                </c:pt>
                <c:pt idx="18">
                  <c:v>9.8794199999999999E-2</c:v>
                </c:pt>
                <c:pt idx="19">
                  <c:v>-3.741959E-3</c:v>
                </c:pt>
                <c:pt idx="20">
                  <c:v>8.9859469999999993E-3</c:v>
                </c:pt>
                <c:pt idx="21">
                  <c:v>0.30749090000000001</c:v>
                </c:pt>
                <c:pt idx="22">
                  <c:v>9.8781300000000006E-3</c:v>
                </c:pt>
                <c:pt idx="23">
                  <c:v>0.2417463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3511056"/>
        <c:axId val="33351184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גיליון1!$C$2</c15:sqref>
                        </c15:formulaRef>
                      </c:ext>
                    </c:extLst>
                    <c:strCache>
                      <c:ptCount val="1"/>
                      <c:pt idx="0">
                        <c:v>groups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גיליון1!$C$3:$C$26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7.579864E-2</c:v>
                      </c:pt>
                      <c:pt idx="1">
                        <c:v>9.6716590000000009E-3</c:v>
                      </c:pt>
                      <c:pt idx="2">
                        <c:v>0.2740359</c:v>
                      </c:pt>
                      <c:pt idx="3">
                        <c:v>0.17340430000000001</c:v>
                      </c:pt>
                      <c:pt idx="4">
                        <c:v>4.2859929999999999E-4</c:v>
                      </c:pt>
                      <c:pt idx="5">
                        <c:v>-9.2350680000000004E-2</c:v>
                      </c:pt>
                      <c:pt idx="6">
                        <c:v>0.19658100000000001</c:v>
                      </c:pt>
                      <c:pt idx="7">
                        <c:v>0.19879350000000001</c:v>
                      </c:pt>
                      <c:pt idx="8">
                        <c:v>3.6361739999999997E-2</c:v>
                      </c:pt>
                      <c:pt idx="9">
                        <c:v>0.24546509999999999</c:v>
                      </c:pt>
                      <c:pt idx="10">
                        <c:v>6.5456790000000001E-2</c:v>
                      </c:pt>
                      <c:pt idx="11">
                        <c:v>-7.9398570000000002E-2</c:v>
                      </c:pt>
                      <c:pt idx="12">
                        <c:v>0.1592778</c:v>
                      </c:pt>
                      <c:pt idx="13">
                        <c:v>3.390953E-2</c:v>
                      </c:pt>
                      <c:pt idx="14">
                        <c:v>0.22911519999999999</c:v>
                      </c:pt>
                      <c:pt idx="15">
                        <c:v>-1.202757E-4</c:v>
                      </c:pt>
                      <c:pt idx="16">
                        <c:v>7.9422850000000003E-2</c:v>
                      </c:pt>
                      <c:pt idx="17">
                        <c:v>0.30981009999999998</c:v>
                      </c:pt>
                      <c:pt idx="18">
                        <c:v>0.1150192</c:v>
                      </c:pt>
                      <c:pt idx="19">
                        <c:v>-0.14096600000000001</c:v>
                      </c:pt>
                      <c:pt idx="20">
                        <c:v>-7.0513140000000002E-2</c:v>
                      </c:pt>
                      <c:pt idx="21">
                        <c:v>-4.5320199999999998E-2</c:v>
                      </c:pt>
                      <c:pt idx="22">
                        <c:v>0.46251389999999998</c:v>
                      </c:pt>
                      <c:pt idx="23">
                        <c:v>0.36018149999999999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3351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33511840"/>
        <c:crosses val="autoZero"/>
        <c:auto val="1"/>
        <c:lblAlgn val="ctr"/>
        <c:lblOffset val="100"/>
        <c:noMultiLvlLbl val="0"/>
      </c:catAx>
      <c:valAx>
        <c:axId val="33351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33511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MSE</a:t>
            </a:r>
            <a:endParaRPr lang="he-I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גיליון1!$E$2</c:f>
              <c:strCache>
                <c:ptCount val="1"/>
                <c:pt idx="0">
                  <c:v>Weighted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גיליון1!$E$3:$E$26</c:f>
              <c:numCache>
                <c:formatCode>General</c:formatCode>
                <c:ptCount val="24"/>
                <c:pt idx="0">
                  <c:v>1.3517220000000001</c:v>
                </c:pt>
                <c:pt idx="1">
                  <c:v>1.4286479999999999</c:v>
                </c:pt>
                <c:pt idx="2">
                  <c:v>1.47879</c:v>
                </c:pt>
                <c:pt idx="3">
                  <c:v>1.4018600000000001</c:v>
                </c:pt>
                <c:pt idx="4">
                  <c:v>1.2120869999999999</c:v>
                </c:pt>
                <c:pt idx="5">
                  <c:v>1.8466119999999999</c:v>
                </c:pt>
                <c:pt idx="6">
                  <c:v>1.6763710000000001</c:v>
                </c:pt>
                <c:pt idx="7">
                  <c:v>1.685144</c:v>
                </c:pt>
                <c:pt idx="8">
                  <c:v>1.153724</c:v>
                </c:pt>
                <c:pt idx="9">
                  <c:v>1.5274509999999999</c:v>
                </c:pt>
                <c:pt idx="10">
                  <c:v>1.091933</c:v>
                </c:pt>
                <c:pt idx="11">
                  <c:v>1.762445</c:v>
                </c:pt>
                <c:pt idx="12">
                  <c:v>1.6175619999999999</c:v>
                </c:pt>
                <c:pt idx="13">
                  <c:v>1.997398</c:v>
                </c:pt>
                <c:pt idx="14">
                  <c:v>2.5266790000000001</c:v>
                </c:pt>
                <c:pt idx="15">
                  <c:v>1.1954610000000001</c:v>
                </c:pt>
                <c:pt idx="16">
                  <c:v>1.321164</c:v>
                </c:pt>
                <c:pt idx="17">
                  <c:v>1.7670110000000001</c:v>
                </c:pt>
                <c:pt idx="18">
                  <c:v>1.4638930000000001</c:v>
                </c:pt>
                <c:pt idx="19">
                  <c:v>0.99945200000000001</c:v>
                </c:pt>
                <c:pt idx="20">
                  <c:v>1.5756319999999999</c:v>
                </c:pt>
                <c:pt idx="21">
                  <c:v>2.1052719999999998</c:v>
                </c:pt>
                <c:pt idx="22">
                  <c:v>0.71322580000000002</c:v>
                </c:pt>
                <c:pt idx="23">
                  <c:v>0.2026905</c:v>
                </c:pt>
              </c:numCache>
            </c:numRef>
          </c:val>
        </c:ser>
        <c:ser>
          <c:idx val="2"/>
          <c:order val="2"/>
          <c:tx>
            <c:strRef>
              <c:f>גיליון1!$G$2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גיליון1!$G$3:$G$26</c:f>
              <c:numCache>
                <c:formatCode>General</c:formatCode>
                <c:ptCount val="24"/>
                <c:pt idx="0">
                  <c:v>1.1382460000000001</c:v>
                </c:pt>
                <c:pt idx="1">
                  <c:v>1.534092</c:v>
                </c:pt>
                <c:pt idx="2">
                  <c:v>1.6581809999999999</c:v>
                </c:pt>
                <c:pt idx="3">
                  <c:v>2.3202729999999998</c:v>
                </c:pt>
                <c:pt idx="4">
                  <c:v>1.8516699999999999</c:v>
                </c:pt>
                <c:pt idx="5">
                  <c:v>2.0815070000000002</c:v>
                </c:pt>
                <c:pt idx="6">
                  <c:v>2.0258250000000002</c:v>
                </c:pt>
                <c:pt idx="7">
                  <c:v>1.948105</c:v>
                </c:pt>
                <c:pt idx="8">
                  <c:v>1.3512900000000001</c:v>
                </c:pt>
                <c:pt idx="9">
                  <c:v>1.6474759999999999</c:v>
                </c:pt>
                <c:pt idx="10">
                  <c:v>1.725382</c:v>
                </c:pt>
                <c:pt idx="11">
                  <c:v>1.7777799999999999</c:v>
                </c:pt>
                <c:pt idx="12">
                  <c:v>1.808681</c:v>
                </c:pt>
                <c:pt idx="13">
                  <c:v>2.3936660000000001</c:v>
                </c:pt>
                <c:pt idx="14">
                  <c:v>2.1287790000000002</c:v>
                </c:pt>
                <c:pt idx="15">
                  <c:v>1.7094100000000001</c:v>
                </c:pt>
                <c:pt idx="16">
                  <c:v>1.343574</c:v>
                </c:pt>
                <c:pt idx="17">
                  <c:v>1.549912</c:v>
                </c:pt>
                <c:pt idx="18">
                  <c:v>1.6944870000000001</c:v>
                </c:pt>
                <c:pt idx="19">
                  <c:v>1.4823409999999999</c:v>
                </c:pt>
                <c:pt idx="20">
                  <c:v>2.1328640000000001</c:v>
                </c:pt>
                <c:pt idx="21">
                  <c:v>3.2833610000000002</c:v>
                </c:pt>
                <c:pt idx="22">
                  <c:v>1.036548</c:v>
                </c:pt>
                <c:pt idx="23">
                  <c:v>0.3478308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8956624"/>
        <c:axId val="29895388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גיליון1!$F$2</c15:sqref>
                        </c15:formulaRef>
                      </c:ext>
                    </c:extLst>
                    <c:strCache>
                      <c:ptCount val="1"/>
                      <c:pt idx="0">
                        <c:v>groups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גיליון1!$F$3:$F$26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0.79928250000000001</c:v>
                      </c:pt>
                      <c:pt idx="1">
                        <c:v>1.691843</c:v>
                      </c:pt>
                      <c:pt idx="2">
                        <c:v>0.99482510000000002</c:v>
                      </c:pt>
                      <c:pt idx="3">
                        <c:v>1.2315020000000001</c:v>
                      </c:pt>
                      <c:pt idx="4">
                        <c:v>1.1660429999999999</c:v>
                      </c:pt>
                      <c:pt idx="5">
                        <c:v>3.992137</c:v>
                      </c:pt>
                      <c:pt idx="6">
                        <c:v>1.4257740000000001</c:v>
                      </c:pt>
                      <c:pt idx="7">
                        <c:v>1.438523</c:v>
                      </c:pt>
                      <c:pt idx="8">
                        <c:v>1.0201249999999999</c:v>
                      </c:pt>
                      <c:pt idx="9">
                        <c:v>1.376147</c:v>
                      </c:pt>
                      <c:pt idx="10">
                        <c:v>1.0024299999999999</c:v>
                      </c:pt>
                      <c:pt idx="11">
                        <c:v>1.032707</c:v>
                      </c:pt>
                      <c:pt idx="12">
                        <c:v>1.190544</c:v>
                      </c:pt>
                      <c:pt idx="13">
                        <c:v>1.3028219999999999</c:v>
                      </c:pt>
                      <c:pt idx="14">
                        <c:v>1.696823</c:v>
                      </c:pt>
                      <c:pt idx="15">
                        <c:v>1.282931</c:v>
                      </c:pt>
                      <c:pt idx="16">
                        <c:v>0.9015261</c:v>
                      </c:pt>
                      <c:pt idx="17">
                        <c:v>1.757914</c:v>
                      </c:pt>
                      <c:pt idx="18">
                        <c:v>1.190822</c:v>
                      </c:pt>
                      <c:pt idx="19">
                        <c:v>1.2250529999999999</c:v>
                      </c:pt>
                      <c:pt idx="20">
                        <c:v>1.5928230000000001</c:v>
                      </c:pt>
                      <c:pt idx="21">
                        <c:v>3.1156009999999998</c:v>
                      </c:pt>
                      <c:pt idx="22">
                        <c:v>0.40185710000000002</c:v>
                      </c:pt>
                      <c:pt idx="23">
                        <c:v>0.15352389999999999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29895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98953880"/>
        <c:crosses val="autoZero"/>
        <c:auto val="1"/>
        <c:lblAlgn val="ctr"/>
        <c:lblOffset val="100"/>
        <c:noMultiLvlLbl val="0"/>
      </c:catAx>
      <c:valAx>
        <c:axId val="298953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9895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corelations</a:t>
            </a:r>
            <a:endParaRPr lang="he-I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גיליון1!$C$2</c:f>
              <c:strCache>
                <c:ptCount val="1"/>
                <c:pt idx="0">
                  <c:v>groups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  <c:extLst xmlns:c15="http://schemas.microsoft.com/office/drawing/2012/chart"/>
            </c:strRef>
          </c:cat>
          <c:val>
            <c:numRef>
              <c:f>גיליון1!$C$3:$C$26</c:f>
              <c:numCache>
                <c:formatCode>General</c:formatCode>
                <c:ptCount val="24"/>
                <c:pt idx="0">
                  <c:v>7.579864E-2</c:v>
                </c:pt>
                <c:pt idx="1">
                  <c:v>9.6716590000000009E-3</c:v>
                </c:pt>
                <c:pt idx="2">
                  <c:v>0.2740359</c:v>
                </c:pt>
                <c:pt idx="3">
                  <c:v>0.17340430000000001</c:v>
                </c:pt>
                <c:pt idx="4">
                  <c:v>4.2859929999999999E-4</c:v>
                </c:pt>
                <c:pt idx="5">
                  <c:v>-9.2350680000000004E-2</c:v>
                </c:pt>
                <c:pt idx="6">
                  <c:v>0.19658100000000001</c:v>
                </c:pt>
                <c:pt idx="7">
                  <c:v>0.19879350000000001</c:v>
                </c:pt>
                <c:pt idx="8">
                  <c:v>3.6361739999999997E-2</c:v>
                </c:pt>
                <c:pt idx="9">
                  <c:v>0.24546509999999999</c:v>
                </c:pt>
                <c:pt idx="10">
                  <c:v>6.5456790000000001E-2</c:v>
                </c:pt>
                <c:pt idx="11">
                  <c:v>-7.9398570000000002E-2</c:v>
                </c:pt>
                <c:pt idx="12">
                  <c:v>0.1592778</c:v>
                </c:pt>
                <c:pt idx="13">
                  <c:v>3.390953E-2</c:v>
                </c:pt>
                <c:pt idx="14">
                  <c:v>0.22911519999999999</c:v>
                </c:pt>
                <c:pt idx="15">
                  <c:v>-1.202757E-4</c:v>
                </c:pt>
                <c:pt idx="16">
                  <c:v>7.9422850000000003E-2</c:v>
                </c:pt>
                <c:pt idx="17">
                  <c:v>0.30981009999999998</c:v>
                </c:pt>
                <c:pt idx="18">
                  <c:v>0.1150192</c:v>
                </c:pt>
                <c:pt idx="19">
                  <c:v>-0.14096600000000001</c:v>
                </c:pt>
                <c:pt idx="20">
                  <c:v>-7.0513140000000002E-2</c:v>
                </c:pt>
                <c:pt idx="21">
                  <c:v>-4.5320199999999998E-2</c:v>
                </c:pt>
                <c:pt idx="22">
                  <c:v>0.46251389999999998</c:v>
                </c:pt>
                <c:pt idx="23">
                  <c:v>0.36018149999999999</c:v>
                </c:pt>
              </c:numCache>
              <c:extLst xmlns:c15="http://schemas.microsoft.com/office/drawing/2012/chart"/>
            </c:numRef>
          </c:val>
        </c:ser>
        <c:ser>
          <c:idx val="2"/>
          <c:order val="2"/>
          <c:tx>
            <c:strRef>
              <c:f>גיליון1!$D$2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גיליון1!$D$3:$D$26</c:f>
              <c:numCache>
                <c:formatCode>General</c:formatCode>
                <c:ptCount val="24"/>
                <c:pt idx="0">
                  <c:v>0.15073800000000001</c:v>
                </c:pt>
                <c:pt idx="1">
                  <c:v>4.458314E-2</c:v>
                </c:pt>
                <c:pt idx="2">
                  <c:v>0.1156779</c:v>
                </c:pt>
                <c:pt idx="3">
                  <c:v>1.5886529999999999E-2</c:v>
                </c:pt>
                <c:pt idx="4">
                  <c:v>1.505663E-2</c:v>
                </c:pt>
                <c:pt idx="5">
                  <c:v>9.2137569999999995E-3</c:v>
                </c:pt>
                <c:pt idx="6">
                  <c:v>0.1603648</c:v>
                </c:pt>
                <c:pt idx="7">
                  <c:v>6.0518339999999997E-2</c:v>
                </c:pt>
                <c:pt idx="8">
                  <c:v>4.5406599999999998E-2</c:v>
                </c:pt>
                <c:pt idx="9">
                  <c:v>0.1493082</c:v>
                </c:pt>
                <c:pt idx="10">
                  <c:v>-3.2748149999999997E-2</c:v>
                </c:pt>
                <c:pt idx="11">
                  <c:v>0.12952649999999999</c:v>
                </c:pt>
                <c:pt idx="12">
                  <c:v>0.1157326</c:v>
                </c:pt>
                <c:pt idx="13">
                  <c:v>3.6358260000000003E-2</c:v>
                </c:pt>
                <c:pt idx="14">
                  <c:v>0.22518160000000001</c:v>
                </c:pt>
                <c:pt idx="15">
                  <c:v>2.0509840000000001E-2</c:v>
                </c:pt>
                <c:pt idx="16">
                  <c:v>0.1556621</c:v>
                </c:pt>
                <c:pt idx="17">
                  <c:v>0.1473092</c:v>
                </c:pt>
                <c:pt idx="18">
                  <c:v>9.8794199999999999E-2</c:v>
                </c:pt>
                <c:pt idx="19">
                  <c:v>-3.741959E-3</c:v>
                </c:pt>
                <c:pt idx="20">
                  <c:v>8.9859469999999993E-3</c:v>
                </c:pt>
                <c:pt idx="21">
                  <c:v>0.30749090000000001</c:v>
                </c:pt>
                <c:pt idx="22">
                  <c:v>9.8781300000000006E-3</c:v>
                </c:pt>
                <c:pt idx="23">
                  <c:v>0.2417463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8955056"/>
        <c:axId val="29895623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גיליון1!$B$2</c15:sqref>
                        </c15:formulaRef>
                      </c:ext>
                    </c:extLst>
                    <c:strCache>
                      <c:ptCount val="1"/>
                      <c:pt idx="0">
                        <c:v>Weighted Average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גיליון1!$B$3:$B$26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-0.2202501</c:v>
                      </c:pt>
                      <c:pt idx="1">
                        <c:v>-4.4659070000000002E-2</c:v>
                      </c:pt>
                      <c:pt idx="2">
                        <c:v>-9.8860409999999996E-2</c:v>
                      </c:pt>
                      <c:pt idx="3">
                        <c:v>-3.125841E-2</c:v>
                      </c:pt>
                      <c:pt idx="4">
                        <c:v>-2.4648320000000001E-2</c:v>
                      </c:pt>
                      <c:pt idx="5">
                        <c:v>-4.0894779999999997E-3</c:v>
                      </c:pt>
                      <c:pt idx="6">
                        <c:v>-0.1443017</c:v>
                      </c:pt>
                      <c:pt idx="7">
                        <c:v>-8.4384520000000005E-2</c:v>
                      </c:pt>
                      <c:pt idx="8">
                        <c:v>-5.7845500000000001E-2</c:v>
                      </c:pt>
                      <c:pt idx="9">
                        <c:v>-0.1403055</c:v>
                      </c:pt>
                      <c:pt idx="10">
                        <c:v>4.4936700000000003E-2</c:v>
                      </c:pt>
                      <c:pt idx="11">
                        <c:v>-0.12853909999999999</c:v>
                      </c:pt>
                      <c:pt idx="12">
                        <c:v>-0.1024877</c:v>
                      </c:pt>
                      <c:pt idx="13">
                        <c:v>-5.1222910000000003E-2</c:v>
                      </c:pt>
                      <c:pt idx="14">
                        <c:v>-0.26702809999999999</c:v>
                      </c:pt>
                      <c:pt idx="15">
                        <c:v>-3.8156860000000001E-2</c:v>
                      </c:pt>
                      <c:pt idx="16">
                        <c:v>-0.16601830000000001</c:v>
                      </c:pt>
                      <c:pt idx="17">
                        <c:v>-0.1867347</c:v>
                      </c:pt>
                      <c:pt idx="18">
                        <c:v>-0.1146751</c:v>
                      </c:pt>
                      <c:pt idx="19">
                        <c:v>1.230148E-2</c:v>
                      </c:pt>
                      <c:pt idx="20">
                        <c:v>-2.3372670000000002E-2</c:v>
                      </c:pt>
                      <c:pt idx="21">
                        <c:v>-0.21347060000000001</c:v>
                      </c:pt>
                      <c:pt idx="22">
                        <c:v>-3.8535899999999998E-2</c:v>
                      </c:pt>
                      <c:pt idx="23">
                        <c:v>-0.22920270000000001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29895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98956232"/>
        <c:crosses val="autoZero"/>
        <c:auto val="1"/>
        <c:lblAlgn val="ctr"/>
        <c:lblOffset val="100"/>
        <c:noMultiLvlLbl val="0"/>
      </c:catAx>
      <c:valAx>
        <c:axId val="298956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9895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MSE</a:t>
            </a:r>
            <a:endParaRPr lang="he-I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גיליון1!$F$2</c:f>
              <c:strCache>
                <c:ptCount val="1"/>
                <c:pt idx="0">
                  <c:v>groups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  <c:extLst xmlns:c15="http://schemas.microsoft.com/office/drawing/2012/chart"/>
            </c:strRef>
          </c:cat>
          <c:val>
            <c:numRef>
              <c:f>גיליון1!$F$3:$F$26</c:f>
              <c:numCache>
                <c:formatCode>General</c:formatCode>
                <c:ptCount val="24"/>
                <c:pt idx="0">
                  <c:v>0.79928250000000001</c:v>
                </c:pt>
                <c:pt idx="1">
                  <c:v>1.691843</c:v>
                </c:pt>
                <c:pt idx="2">
                  <c:v>0.99482510000000002</c:v>
                </c:pt>
                <c:pt idx="3">
                  <c:v>1.2315020000000001</c:v>
                </c:pt>
                <c:pt idx="4">
                  <c:v>1.1660429999999999</c:v>
                </c:pt>
                <c:pt idx="5">
                  <c:v>3.992137</c:v>
                </c:pt>
                <c:pt idx="6">
                  <c:v>1.4257740000000001</c:v>
                </c:pt>
                <c:pt idx="7">
                  <c:v>1.438523</c:v>
                </c:pt>
                <c:pt idx="8">
                  <c:v>1.0201249999999999</c:v>
                </c:pt>
                <c:pt idx="9">
                  <c:v>1.376147</c:v>
                </c:pt>
                <c:pt idx="10">
                  <c:v>1.0024299999999999</c:v>
                </c:pt>
                <c:pt idx="11">
                  <c:v>1.032707</c:v>
                </c:pt>
                <c:pt idx="12">
                  <c:v>1.190544</c:v>
                </c:pt>
                <c:pt idx="13">
                  <c:v>1.3028219999999999</c:v>
                </c:pt>
                <c:pt idx="14">
                  <c:v>1.696823</c:v>
                </c:pt>
                <c:pt idx="15">
                  <c:v>1.282931</c:v>
                </c:pt>
                <c:pt idx="16">
                  <c:v>0.9015261</c:v>
                </c:pt>
                <c:pt idx="17">
                  <c:v>1.757914</c:v>
                </c:pt>
                <c:pt idx="18">
                  <c:v>1.190822</c:v>
                </c:pt>
                <c:pt idx="19">
                  <c:v>1.2250529999999999</c:v>
                </c:pt>
                <c:pt idx="20">
                  <c:v>1.5928230000000001</c:v>
                </c:pt>
                <c:pt idx="21">
                  <c:v>3.1156009999999998</c:v>
                </c:pt>
                <c:pt idx="22">
                  <c:v>0.40185710000000002</c:v>
                </c:pt>
                <c:pt idx="23">
                  <c:v>0.15352389999999999</c:v>
                </c:pt>
              </c:numCache>
              <c:extLst xmlns:c15="http://schemas.microsoft.com/office/drawing/2012/chart"/>
            </c:numRef>
          </c:val>
        </c:ser>
        <c:ser>
          <c:idx val="2"/>
          <c:order val="2"/>
          <c:tx>
            <c:strRef>
              <c:f>גיליון1!$G$2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גיליון1!$G$3:$G$26</c:f>
              <c:numCache>
                <c:formatCode>General</c:formatCode>
                <c:ptCount val="24"/>
                <c:pt idx="0">
                  <c:v>1.1382460000000001</c:v>
                </c:pt>
                <c:pt idx="1">
                  <c:v>1.534092</c:v>
                </c:pt>
                <c:pt idx="2">
                  <c:v>1.6581809999999999</c:v>
                </c:pt>
                <c:pt idx="3">
                  <c:v>2.3202729999999998</c:v>
                </c:pt>
                <c:pt idx="4">
                  <c:v>1.8516699999999999</c:v>
                </c:pt>
                <c:pt idx="5">
                  <c:v>2.0815070000000002</c:v>
                </c:pt>
                <c:pt idx="6">
                  <c:v>2.0258250000000002</c:v>
                </c:pt>
                <c:pt idx="7">
                  <c:v>1.948105</c:v>
                </c:pt>
                <c:pt idx="8">
                  <c:v>1.3512900000000001</c:v>
                </c:pt>
                <c:pt idx="9">
                  <c:v>1.6474759999999999</c:v>
                </c:pt>
                <c:pt idx="10">
                  <c:v>1.725382</c:v>
                </c:pt>
                <c:pt idx="11">
                  <c:v>1.7777799999999999</c:v>
                </c:pt>
                <c:pt idx="12">
                  <c:v>1.808681</c:v>
                </c:pt>
                <c:pt idx="13">
                  <c:v>2.3936660000000001</c:v>
                </c:pt>
                <c:pt idx="14">
                  <c:v>2.1287790000000002</c:v>
                </c:pt>
                <c:pt idx="15">
                  <c:v>1.7094100000000001</c:v>
                </c:pt>
                <c:pt idx="16">
                  <c:v>1.343574</c:v>
                </c:pt>
                <c:pt idx="17">
                  <c:v>1.549912</c:v>
                </c:pt>
                <c:pt idx="18">
                  <c:v>1.6944870000000001</c:v>
                </c:pt>
                <c:pt idx="19">
                  <c:v>1.4823409999999999</c:v>
                </c:pt>
                <c:pt idx="20">
                  <c:v>2.1328640000000001</c:v>
                </c:pt>
                <c:pt idx="21">
                  <c:v>3.2833610000000002</c:v>
                </c:pt>
                <c:pt idx="22">
                  <c:v>1.036548</c:v>
                </c:pt>
                <c:pt idx="23">
                  <c:v>0.3478308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2983608"/>
        <c:axId val="33298400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גיליון1!$E$2</c15:sqref>
                        </c15:formulaRef>
                      </c:ext>
                    </c:extLst>
                    <c:strCache>
                      <c:ptCount val="1"/>
                      <c:pt idx="0">
                        <c:v>Weighted Average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גיליון1!$E$3:$E$26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1.3517220000000001</c:v>
                      </c:pt>
                      <c:pt idx="1">
                        <c:v>1.4286479999999999</c:v>
                      </c:pt>
                      <c:pt idx="2">
                        <c:v>1.47879</c:v>
                      </c:pt>
                      <c:pt idx="3">
                        <c:v>1.4018600000000001</c:v>
                      </c:pt>
                      <c:pt idx="4">
                        <c:v>1.2120869999999999</c:v>
                      </c:pt>
                      <c:pt idx="5">
                        <c:v>1.8466119999999999</c:v>
                      </c:pt>
                      <c:pt idx="6">
                        <c:v>1.6763710000000001</c:v>
                      </c:pt>
                      <c:pt idx="7">
                        <c:v>1.685144</c:v>
                      </c:pt>
                      <c:pt idx="8">
                        <c:v>1.153724</c:v>
                      </c:pt>
                      <c:pt idx="9">
                        <c:v>1.5274509999999999</c:v>
                      </c:pt>
                      <c:pt idx="10">
                        <c:v>1.091933</c:v>
                      </c:pt>
                      <c:pt idx="11">
                        <c:v>1.762445</c:v>
                      </c:pt>
                      <c:pt idx="12">
                        <c:v>1.6175619999999999</c:v>
                      </c:pt>
                      <c:pt idx="13">
                        <c:v>1.997398</c:v>
                      </c:pt>
                      <c:pt idx="14">
                        <c:v>2.5266790000000001</c:v>
                      </c:pt>
                      <c:pt idx="15">
                        <c:v>1.1954610000000001</c:v>
                      </c:pt>
                      <c:pt idx="16">
                        <c:v>1.321164</c:v>
                      </c:pt>
                      <c:pt idx="17">
                        <c:v>1.7670110000000001</c:v>
                      </c:pt>
                      <c:pt idx="18">
                        <c:v>1.4638930000000001</c:v>
                      </c:pt>
                      <c:pt idx="19">
                        <c:v>0.99945200000000001</c:v>
                      </c:pt>
                      <c:pt idx="20">
                        <c:v>1.5756319999999999</c:v>
                      </c:pt>
                      <c:pt idx="21">
                        <c:v>2.1052719999999998</c:v>
                      </c:pt>
                      <c:pt idx="22">
                        <c:v>0.71322580000000002</c:v>
                      </c:pt>
                      <c:pt idx="23">
                        <c:v>0.2026905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32983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32984000"/>
        <c:crosses val="autoZero"/>
        <c:auto val="1"/>
        <c:lblAlgn val="ctr"/>
        <c:lblOffset val="100"/>
        <c:noMultiLvlLbl val="0"/>
      </c:catAx>
      <c:valAx>
        <c:axId val="332984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32983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142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73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52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לחזור לגרף</a:t>
            </a:r>
            <a:r>
              <a:rPr lang="he-IL" baseline="0" dirty="0" smtClean="0"/>
              <a:t> המקורי של אדם מול עכבר (</a:t>
            </a:r>
            <a:r>
              <a:rPr lang="en-US" baseline="0" dirty="0" err="1" smtClean="0"/>
              <a:t>ztest</a:t>
            </a:r>
            <a:r>
              <a:rPr lang="he-IL" baseline="0" dirty="0" smtClean="0"/>
              <a:t>). של קבוצת </a:t>
            </a:r>
            <a:r>
              <a:rPr lang="he-IL" baseline="0" dirty="0" err="1" smtClean="0"/>
              <a:t>אורתולוגים</a:t>
            </a:r>
            <a:r>
              <a:rPr lang="he-IL" baseline="0" dirty="0" smtClean="0"/>
              <a:t> עם ערכים של </a:t>
            </a:r>
            <a:r>
              <a:rPr lang="en-US" baseline="0" dirty="0" smtClean="0"/>
              <a:t>MSE</a:t>
            </a:r>
            <a:r>
              <a:rPr lang="he-IL" baseline="0" dirty="0" smtClean="0"/>
              <a:t> טובים ורעים במיוחד.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E1296-CCA2-42FA-9B9D-466D0AC867D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743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6591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575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50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6454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924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397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60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40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20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993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70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8515-CF68-466B-84CD-CFB6EAB3936B}" type="datetimeFigureOut">
              <a:rPr lang="he-IL" smtClean="0"/>
              <a:t>כ"ט/שבט/תש"פ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EEA0-1036-4F2A-854D-AE5604CAF25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361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xmlns="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xmlns="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xmlns="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  <p:sldLayoutId id="2147483981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nbal-tz/shen-or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antherdb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061697" y="-381553"/>
            <a:ext cx="3212862" cy="4772670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+mj-cs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1281793" y="1125354"/>
            <a:ext cx="6301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lack" charset="0"/>
              </a:rPr>
              <a:t>Predicting Human Gene Expression of non One–To–One Orthologs</a:t>
            </a:r>
          </a:p>
        </p:txBody>
      </p:sp>
      <p:sp>
        <p:nvSpPr>
          <p:cNvPr id="2" name="מלבן 1"/>
          <p:cNvSpPr/>
          <p:nvPr/>
        </p:nvSpPr>
        <p:spPr>
          <a:xfrm>
            <a:off x="5021036" y="3611213"/>
            <a:ext cx="40030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>
                <a:solidFill>
                  <a:srgbClr val="020006"/>
                </a:solidFill>
              </a:rPr>
              <a:t>Bioinformatics project, </a:t>
            </a:r>
            <a:r>
              <a:rPr lang="en-US" sz="1600" b="1" dirty="0">
                <a:solidFill>
                  <a:srgbClr val="020006"/>
                </a:solidFill>
              </a:rPr>
              <a:t>winter semester 2020</a:t>
            </a:r>
          </a:p>
          <a:p>
            <a:r>
              <a:rPr lang="en-US" sz="1600" b="1" dirty="0">
                <a:solidFill>
                  <a:srgbClr val="020006"/>
                </a:solidFill>
              </a:rPr>
              <a:t>Inbal </a:t>
            </a:r>
            <a:r>
              <a:rPr lang="en-US" sz="1600" b="1">
                <a:solidFill>
                  <a:srgbClr val="020006"/>
                </a:solidFill>
              </a:rPr>
              <a:t>Tziperman </a:t>
            </a:r>
            <a:r>
              <a:rPr lang="en-US" sz="1600" b="1" smtClean="0">
                <a:solidFill>
                  <a:srgbClr val="020006"/>
                </a:solidFill>
              </a:rPr>
              <a:t>Lotan</a:t>
            </a:r>
          </a:p>
          <a:p>
            <a:r>
              <a:rPr lang="en-US" sz="1600">
                <a:hlinkClick r:id="rId4"/>
              </a:rPr>
              <a:t>https://github.com/inbal-tz/shen-orr</a:t>
            </a:r>
            <a:endParaRPr lang="en-US" sz="1600" b="1" dirty="0">
              <a:solidFill>
                <a:srgbClr val="020006"/>
              </a:solidFill>
            </a:endParaRPr>
          </a:p>
          <a:p>
            <a:r>
              <a:rPr lang="en-US" sz="1600" b="1" dirty="0">
                <a:solidFill>
                  <a:srgbClr val="020006"/>
                </a:solidFill>
              </a:rPr>
              <a:t>Inbal.tzipermanl@gmail.com</a:t>
            </a:r>
          </a:p>
          <a:p>
            <a:r>
              <a:rPr lang="en-US" sz="1600" b="1" dirty="0">
                <a:solidFill>
                  <a:srgbClr val="020006"/>
                </a:solidFill>
              </a:rPr>
              <a:t>0547202035</a:t>
            </a:r>
            <a:endParaRPr lang="he-IL" sz="1600" b="1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" y="992011"/>
            <a:ext cx="5006287" cy="3170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123" y="4481326"/>
            <a:ext cx="49621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800" b="1" dirty="0" smtClean="0">
                <a:solidFill>
                  <a:srgbClr val="020006"/>
                </a:solidFill>
              </a:rPr>
              <a:t>MSE does not say anything about the slope value!</a:t>
            </a:r>
            <a:endParaRPr lang="he-IL" sz="1800" b="1" dirty="0">
              <a:solidFill>
                <a:srgbClr val="020006"/>
              </a:solidFill>
            </a:endParaRPr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051" y="566507"/>
            <a:ext cx="2955848" cy="2274777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59" y="2850215"/>
            <a:ext cx="2955848" cy="22544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11225" y="557576"/>
            <a:ext cx="108166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Group1: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1225" y="2816782"/>
            <a:ext cx="120851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Group2: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1118141" y="-133"/>
            <a:ext cx="575255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solidFill>
                  <a:srgbClr val="020006"/>
                </a:solidFill>
                <a:latin typeface="Cooper Black" panose="0208090404030B020404" pitchFamily="18" charset="0"/>
              </a:rPr>
              <a:t>10 groups </a:t>
            </a:r>
            <a:r>
              <a:rPr lang="en-US" sz="2800" dirty="0" smtClean="0">
                <a:solidFill>
                  <a:srgbClr val="020006"/>
                </a:solidFill>
                <a:latin typeface="Cooper Black" panose="0208090404030B020404" pitchFamily="18" charset="0"/>
              </a:rPr>
              <a:t>with lowest minimum MSE</a:t>
            </a:r>
            <a:endParaRPr lang="en-US" sz="2800" dirty="0">
              <a:solidFill>
                <a:srgbClr val="020006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74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" y="1845798"/>
            <a:ext cx="4934906" cy="314813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27" y="690449"/>
            <a:ext cx="3519620" cy="217058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620" y="2877604"/>
            <a:ext cx="3469033" cy="2140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5910" y="673882"/>
            <a:ext cx="1207093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Group511</a:t>
            </a:r>
            <a:r>
              <a:rPr lang="en-US" dirty="0" smtClean="0">
                <a:solidFill>
                  <a:srgbClr val="020006"/>
                </a:solidFill>
              </a:rPr>
              <a:t>:</a:t>
            </a:r>
            <a:endParaRPr lang="he-IL" dirty="0">
              <a:solidFill>
                <a:srgbClr val="02000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9006" y="2877604"/>
            <a:ext cx="13339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Group510: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56" y="597663"/>
            <a:ext cx="5160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 smtClean="0">
                <a:solidFill>
                  <a:srgbClr val="020006"/>
                </a:solidFill>
              </a:rPr>
              <a:t>The shrinkage </a:t>
            </a:r>
            <a:r>
              <a:rPr lang="en-US" sz="1600" dirty="0">
                <a:solidFill>
                  <a:srgbClr val="020006"/>
                </a:solidFill>
              </a:rPr>
              <a:t>of </a:t>
            </a:r>
            <a:r>
              <a:rPr lang="en-US" sz="1600" dirty="0" smtClean="0">
                <a:solidFill>
                  <a:srgbClr val="020006"/>
                </a:solidFill>
              </a:rPr>
              <a:t>the slope to 1 here makes the mean squared error very high.</a:t>
            </a:r>
          </a:p>
          <a:p>
            <a:pPr algn="l" rtl="0"/>
            <a:r>
              <a:rPr lang="en-US" sz="1600" dirty="0" smtClean="0">
                <a:solidFill>
                  <a:srgbClr val="020006"/>
                </a:solidFill>
              </a:rPr>
              <a:t>This might not be a natural result BUT remember that when the slope is 1, it means that the regression could not converge on a meaningful solution.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22106" y="109148"/>
            <a:ext cx="841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solidFill>
                  <a:srgbClr val="020006"/>
                </a:solidFill>
                <a:latin typeface="Cooper Black" panose="0208090404030B020404" pitchFamily="18" charset="0"/>
              </a:rPr>
              <a:t>Last 10 groups (groups with the highest min </a:t>
            </a:r>
            <a:r>
              <a:rPr lang="en-US" sz="2400" dirty="0" err="1">
                <a:solidFill>
                  <a:srgbClr val="020006"/>
                </a:solidFill>
                <a:latin typeface="Cooper Black" panose="0208090404030B020404" pitchFamily="18" charset="0"/>
              </a:rPr>
              <a:t>mse</a:t>
            </a:r>
            <a:r>
              <a:rPr lang="en-US" sz="2400" dirty="0">
                <a:solidFill>
                  <a:srgbClr val="020006"/>
                </a:solidFill>
                <a:latin typeface="Cooper Black" panose="0208090404030B0204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3719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4" y="903935"/>
            <a:ext cx="5728976" cy="3678683"/>
          </a:xfrm>
          <a:prstGeom prst="rect">
            <a:avLst/>
          </a:prstGeom>
        </p:spPr>
      </p:pic>
      <p:sp>
        <p:nvSpPr>
          <p:cNvPr id="17" name="מלבן 16"/>
          <p:cNvSpPr/>
          <p:nvPr/>
        </p:nvSpPr>
        <p:spPr>
          <a:xfrm>
            <a:off x="5969000" y="3160616"/>
            <a:ext cx="2108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b="1" dirty="0" smtClean="0">
                <a:solidFill>
                  <a:srgbClr val="020006"/>
                </a:solidFill>
              </a:rPr>
              <a:t>Sorting by distance between the best 2 ortholog pairs enables us to see which groups have an absolute winner!</a:t>
            </a:r>
            <a:endParaRPr lang="he-IL" sz="1600" b="1" dirty="0">
              <a:solidFill>
                <a:srgbClr val="020006"/>
              </a:solidFill>
            </a:endParaRPr>
          </a:p>
        </p:txBody>
      </p:sp>
      <p:sp>
        <p:nvSpPr>
          <p:cNvPr id="18" name="מלבן 17"/>
          <p:cNvSpPr/>
          <p:nvPr/>
        </p:nvSpPr>
        <p:spPr>
          <a:xfrm>
            <a:off x="840921" y="7049"/>
            <a:ext cx="801732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Mean squared error- sorted by distance between the 2 lowest MSEs 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99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/>
          <a:srcRect t="12125"/>
          <a:stretch/>
        </p:blipFill>
        <p:spPr>
          <a:xfrm>
            <a:off x="0" y="2552278"/>
            <a:ext cx="4505141" cy="2504512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5"/>
          <a:srcRect t="12959"/>
          <a:stretch/>
        </p:blipFill>
        <p:spPr>
          <a:xfrm>
            <a:off x="4505141" y="2587176"/>
            <a:ext cx="4404740" cy="2434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182" y="1898582"/>
            <a:ext cx="317500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020006"/>
                </a:solidFill>
              </a:rPr>
              <a:t>10 groups with the smallest distance between 2 best ortholog groups</a:t>
            </a:r>
            <a:endParaRPr lang="he-IL" b="1" dirty="0">
              <a:solidFill>
                <a:srgbClr val="02000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6372" y="1898582"/>
            <a:ext cx="2930933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020006"/>
                </a:solidFill>
              </a:rPr>
              <a:t>10 groups with the highest distance between 2 best ortholog groups</a:t>
            </a:r>
            <a:endParaRPr lang="he-IL" b="1" dirty="0">
              <a:solidFill>
                <a:srgbClr val="020006"/>
              </a:solidFill>
            </a:endParaRPr>
          </a:p>
        </p:txBody>
      </p:sp>
      <p:sp>
        <p:nvSpPr>
          <p:cNvPr id="7" name="מלבן 6"/>
          <p:cNvSpPr/>
          <p:nvPr/>
        </p:nvSpPr>
        <p:spPr>
          <a:xfrm>
            <a:off x="627182" y="124657"/>
            <a:ext cx="758608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Mean squared error- sorted by distance between the 2 lowest MSEs 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6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4" y="1872597"/>
            <a:ext cx="4428194" cy="2839948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71294" y="48802"/>
            <a:ext cx="8321592" cy="10387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Conclusion- given the 2 values,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For which groups are we successful in finding a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Good ortholog pair to represent them?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147" y="1994357"/>
            <a:ext cx="4238729" cy="27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" y="1387630"/>
            <a:ext cx="5564981" cy="3500438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5513811" y="1668863"/>
            <a:ext cx="25606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Each dot is a group of orthologs. X axis is the lowest value of </a:t>
            </a:r>
            <a:r>
              <a:rPr lang="en-US" sz="1400" dirty="0" smtClean="0">
                <a:solidFill>
                  <a:srgbClr val="020006"/>
                </a:solidFill>
              </a:rPr>
              <a:t>MSE </a:t>
            </a:r>
            <a:r>
              <a:rPr lang="en-US" sz="1400" dirty="0">
                <a:solidFill>
                  <a:srgbClr val="020006"/>
                </a:solidFill>
              </a:rPr>
              <a:t>out of all of </a:t>
            </a:r>
            <a:r>
              <a:rPr lang="en-US" sz="1400" dirty="0" smtClean="0">
                <a:solidFill>
                  <a:srgbClr val="020006"/>
                </a:solidFill>
              </a:rPr>
              <a:t>ortholog pairs in group. </a:t>
            </a:r>
            <a:r>
              <a:rPr lang="en-US" sz="1400" dirty="0">
                <a:solidFill>
                  <a:srgbClr val="020006"/>
                </a:solidFill>
              </a:rPr>
              <a:t>Y axis is the distance between its 2 “best” ortholog pairs.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20006"/>
                </a:solidFill>
              </a:rPr>
              <a:t>Idealy</a:t>
            </a:r>
            <a:r>
              <a:rPr lang="en-US" sz="1400" dirty="0" smtClean="0">
                <a:solidFill>
                  <a:srgbClr val="020006"/>
                </a:solidFill>
              </a:rPr>
              <a:t>, groups should contain an ortholog pair with </a:t>
            </a:r>
            <a:r>
              <a:rPr lang="en-US" sz="1400" dirty="0">
                <a:solidFill>
                  <a:srgbClr val="020006"/>
                </a:solidFill>
              </a:rPr>
              <a:t>low </a:t>
            </a:r>
            <a:r>
              <a:rPr lang="en-US" sz="1400" dirty="0" smtClean="0">
                <a:solidFill>
                  <a:srgbClr val="020006"/>
                </a:solidFill>
              </a:rPr>
              <a:t>MSE, that </a:t>
            </a:r>
            <a:r>
              <a:rPr lang="en-US" sz="1400" dirty="0">
                <a:solidFill>
                  <a:srgbClr val="020006"/>
                </a:solidFill>
              </a:rPr>
              <a:t>is also far away from the next best ortholog pair</a:t>
            </a:r>
            <a:r>
              <a:rPr lang="en-US" sz="1400" dirty="0" smtClean="0">
                <a:solidFill>
                  <a:srgbClr val="020006"/>
                </a:solidFill>
              </a:rPr>
              <a:t>.</a:t>
            </a:r>
            <a:endParaRPr lang="en-US" sz="1400" dirty="0">
              <a:solidFill>
                <a:srgbClr val="020006"/>
              </a:solidFill>
            </a:endParaRPr>
          </a:p>
        </p:txBody>
      </p:sp>
      <p:sp>
        <p:nvSpPr>
          <p:cNvPr id="5" name="מלבן 4"/>
          <p:cNvSpPr/>
          <p:nvPr/>
        </p:nvSpPr>
        <p:spPr>
          <a:xfrm>
            <a:off x="71294" y="48802"/>
            <a:ext cx="6687087" cy="10387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Conclusion- given the 2 values,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For which groups are we successful in finding a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Good ortholog pair to represent them? </a:t>
            </a:r>
          </a:p>
        </p:txBody>
      </p:sp>
      <p:sp>
        <p:nvSpPr>
          <p:cNvPr id="6" name="מלבן 5"/>
          <p:cNvSpPr/>
          <p:nvPr/>
        </p:nvSpPr>
        <p:spPr>
          <a:xfrm>
            <a:off x="71294" y="1087548"/>
            <a:ext cx="1491049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 rtl="0"/>
            <a:r>
              <a:rPr lang="en-US" sz="15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Maybe use both?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" y="1256413"/>
            <a:ext cx="5379244" cy="3343275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5517380" y="1703895"/>
            <a:ext cx="2442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Each dot is a pair of orthologs.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Ideally we would want </a:t>
            </a:r>
            <a:r>
              <a:rPr lang="en-US" sz="1400" dirty="0" smtClean="0">
                <a:solidFill>
                  <a:srgbClr val="020006"/>
                </a:solidFill>
              </a:rPr>
              <a:t>a high mean </a:t>
            </a:r>
            <a:r>
              <a:rPr lang="en-US" sz="1400" dirty="0">
                <a:solidFill>
                  <a:srgbClr val="020006"/>
                </a:solidFill>
              </a:rPr>
              <a:t>regression </a:t>
            </a:r>
            <a:r>
              <a:rPr lang="en-US" sz="1400" dirty="0" smtClean="0">
                <a:solidFill>
                  <a:srgbClr val="020006"/>
                </a:solidFill>
              </a:rPr>
              <a:t>slope (not necessarily the highest!) and low MSE.</a:t>
            </a: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Remember- slopes at 1 or close to one usually simply means the regression did not converge</a:t>
            </a:r>
            <a:r>
              <a:rPr lang="en-US" sz="1400" dirty="0" smtClean="0">
                <a:solidFill>
                  <a:srgbClr val="020006"/>
                </a:solidFill>
              </a:rPr>
              <a:t>.</a:t>
            </a:r>
            <a:endParaRPr lang="en-US" sz="1400" dirty="0">
              <a:solidFill>
                <a:srgbClr val="020006"/>
              </a:solidFill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239897" y="118041"/>
            <a:ext cx="7321876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3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Considering the regression slope?</a:t>
            </a:r>
            <a:endParaRPr lang="he-IL" sz="33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237671" y="199331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548" y="1456144"/>
            <a:ext cx="448144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Weighted Average of Lasso predictions:</a:t>
            </a:r>
            <a:endParaRPr lang="he-IL" sz="2000" b="1" dirty="0">
              <a:solidFill>
                <a:srgbClr val="02000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/>
              <p:cNvSpPr/>
              <p:nvPr/>
            </p:nvSpPr>
            <p:spPr>
              <a:xfrm>
                <a:off x="2497385" y="1760041"/>
                <a:ext cx="4076700" cy="1800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acc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2000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𝐻𝑆</m:t>
                      </m:r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𝑍𝑡𝑒𝑠𝑡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𝑚𝑠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</m:e>
                      </m:nary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𝑀𝑀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𝑍𝑡𝑒𝑠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2000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5" y="1760041"/>
                <a:ext cx="4076700" cy="18004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798581" y="3692306"/>
            <a:ext cx="507452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parameters are generated while training lasso regression to each ortholog pair separately.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800" dirty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averaged across 100 bootstrapping samples.</a:t>
            </a:r>
            <a:endParaRPr lang="he-IL" sz="18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6222207" y="-1652681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548" y="1456144"/>
            <a:ext cx="448144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Weighted Average of Lasso predictions:</a:t>
            </a:r>
            <a:endParaRPr lang="he-IL" sz="2000" b="1" dirty="0">
              <a:solidFill>
                <a:srgbClr val="020006"/>
              </a:solidFill>
            </a:endParaRPr>
          </a:p>
        </p:txBody>
      </p:sp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48478"/>
              </p:ext>
            </p:extLst>
          </p:nvPr>
        </p:nvGraphicFramePr>
        <p:xfrm>
          <a:off x="0" y="19593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תרשים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698693"/>
              </p:ext>
            </p:extLst>
          </p:nvPr>
        </p:nvGraphicFramePr>
        <p:xfrm>
          <a:off x="4535735" y="191237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9948" y="4644932"/>
            <a:ext cx="795775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While MSE is in fact better- the correlations are very bad!</a:t>
            </a:r>
            <a:endParaRPr lang="he-IL" sz="2000" b="1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237671" y="199331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/>
              <p:cNvSpPr/>
              <p:nvPr/>
            </p:nvSpPr>
            <p:spPr>
              <a:xfrm>
                <a:off x="2533739" y="1789830"/>
                <a:ext cx="2554930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i="1" smtClean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𝐻𝑆</m:t>
                      </m:r>
                      <m:r>
                        <a:rPr lang="he-IL" i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i="1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𝑍𝑡𝑒𝑠𝑡</m:t>
                      </m:r>
                      <m:r>
                        <a:rPr lang="he-IL" i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𝑀𝑀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𝑍𝑡𝑒𝑠</m:t>
                          </m:r>
                          <m:sSub>
                            <m:sSubPr>
                              <m:ctrlP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e-IL" dirty="0">
                  <a:solidFill>
                    <a:srgbClr val="020006"/>
                  </a:solidFill>
                </a:endParaRPr>
              </a:p>
            </p:txBody>
          </p:sp>
        </mc:Choice>
        <mc:Fallback xmlns=""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39" y="1789830"/>
                <a:ext cx="2554930" cy="6595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7548" y="1451276"/>
            <a:ext cx="579875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>
                <a:solidFill>
                  <a:srgbClr val="020006"/>
                </a:solidFill>
              </a:rPr>
              <a:t>Lasso regression using all orthologs together to train the model:</a:t>
            </a:r>
            <a:endParaRPr lang="he-IL" sz="1600" b="1" dirty="0">
              <a:solidFill>
                <a:srgbClr val="02000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6614" y="2706730"/>
            <a:ext cx="5074527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Only use orthologs that most samples in the training set have data about their expression.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In testing time- samples that will not have all orthologs will not be able to use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2 solutions (that I did not implement…) imputation of the missing data, or building a few models like this with different sets of orthologs.</a:t>
            </a:r>
            <a:endParaRPr lang="he-IL" sz="18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-1844184" y="3215662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40" y="1041877"/>
            <a:ext cx="81375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Find a Database that annotates orthologs between Mus </a:t>
            </a:r>
            <a:r>
              <a:rPr lang="en-US" sz="1600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Musculus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humans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 a database equivalent to FIT, but for non one to one orthologs, including the comparison between human and mouse expression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Predict human expression levels from mouse data by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Reducing the ortholog group to one pair that best describes the group’s behavior: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Spearman correlation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Lasso regression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Using all of the mouse genes to make the prediction: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Weighted average of predictions made by each mouse gene.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Lasso Regression on whole group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70" y="379737"/>
            <a:ext cx="3212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Project Summary</a:t>
            </a:r>
            <a:endParaRPr lang="en-US" sz="2400" b="1" spc="113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092337" y="-1287631"/>
            <a:ext cx="3920114" cy="27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6222207" y="-1652681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05413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595732"/>
              </p:ext>
            </p:extLst>
          </p:nvPr>
        </p:nvGraphicFramePr>
        <p:xfrm>
          <a:off x="4572000" y="17510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תרשים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120817"/>
              </p:ext>
            </p:extLst>
          </p:nvPr>
        </p:nvGraphicFramePr>
        <p:xfrm>
          <a:off x="157547" y="1751011"/>
          <a:ext cx="4385877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7548" y="1118979"/>
            <a:ext cx="44814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Lasso regression using all orthologs together to train the model.</a:t>
            </a:r>
            <a:endParaRPr lang="he-IL" sz="2000" b="1" dirty="0">
              <a:solidFill>
                <a:srgbClr val="02000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547" y="4598931"/>
            <a:ext cx="5461000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020006"/>
                </a:solidFill>
              </a:rPr>
              <a:t>**remember that the smaller sample size is more sensitive to outliers.</a:t>
            </a:r>
            <a:endParaRPr lang="he-IL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555171" y="231163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3901074" cy="22236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expression- examples</a:t>
            </a:r>
            <a:endParaRPr lang="en-US" sz="28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74" y="304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542470" y="2568290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3848100" cy="22236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expression- examples</a:t>
            </a:r>
            <a:endParaRPr lang="en-US" sz="28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1" y="-1"/>
            <a:ext cx="5093139" cy="50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8920" y="2200239"/>
            <a:ext cx="27313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solidFill>
                  <a:srgbClr val="020006"/>
                </a:solidFill>
              </a:rPr>
              <a:t>**Sample size is too small- results not reliable</a:t>
            </a:r>
            <a:endParaRPr lang="he-IL" sz="20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7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254000" y="191452"/>
            <a:ext cx="2944076" cy="664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Conclusion</a:t>
            </a:r>
            <a:endParaRPr lang="en-US" sz="3500" b="1" spc="113" dirty="0">
              <a:solidFill>
                <a:schemeClr val="tx2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100" y="1562100"/>
            <a:ext cx="6210300" cy="27930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I present 4 models to predict human gene expression given mouse expression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2 models based on converting non one to one orthologs to one to one orthologs by </a:t>
            </a:r>
            <a:r>
              <a:rPr lang="en-US" dirty="0">
                <a:solidFill>
                  <a:srgbClr val="020006"/>
                </a:solidFill>
              </a:rPr>
              <a:t>c</a:t>
            </a:r>
            <a:r>
              <a:rPr lang="en-US" dirty="0" smtClean="0">
                <a:solidFill>
                  <a:srgbClr val="020006"/>
                </a:solidFill>
              </a:rPr>
              <a:t>hoosing the best mouse representative.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choosing the best representative is based on spearman correlation or on lasso regression.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Some groups have 2 equally good representatives.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2 models are based on using the whole ortholog group to predict the human gene.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Weighted average, using the MSE as weights, of the individual predictions, yields poor predictions.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Lasso regression using all mice orthologs together to train the model yields a better model, though will not be able to predict all samples.</a:t>
            </a:r>
            <a:endParaRPr lang="he-IL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435" y="-1395783"/>
            <a:ext cx="8545315" cy="7304005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86" y="690562"/>
            <a:ext cx="5257800" cy="3762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2684754" y="-1429677"/>
            <a:ext cx="5080408" cy="3624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049336" y="193037"/>
            <a:ext cx="718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Panther Database</a:t>
            </a:r>
            <a:endParaRPr lang="en-US" sz="3600" b="1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7089"/>
              </p:ext>
            </p:extLst>
          </p:nvPr>
        </p:nvGraphicFramePr>
        <p:xfrm>
          <a:off x="4137672" y="1570327"/>
          <a:ext cx="4827336" cy="3012891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09112"/>
                <a:gridCol w="1609112"/>
                <a:gridCol w="1609112"/>
              </a:tblGrid>
              <a:tr h="61486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smtClean="0"/>
                        <a:t>Number of Human Genes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smtClean="0"/>
                        <a:t>Number of Mouse Genes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1" dirty="0"/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929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349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One to many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454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1545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Many</a:t>
                      </a:r>
                      <a:r>
                        <a:rPr lang="en-US" sz="2000" b="1" baseline="0" dirty="0" smtClean="0">
                          <a:solidFill>
                            <a:srgbClr val="020006"/>
                          </a:solidFill>
                        </a:rPr>
                        <a:t> to one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844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1250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Many to many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659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2227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3144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Sum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מלבן 1"/>
          <p:cNvSpPr/>
          <p:nvPr/>
        </p:nvSpPr>
        <p:spPr>
          <a:xfrm>
            <a:off x="5653818" y="4620868"/>
            <a:ext cx="3141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020006"/>
                </a:solidFill>
              </a:rPr>
              <a:t>**15,732 One to one orthologs</a:t>
            </a:r>
            <a:endParaRPr lang="he-IL" sz="1800" b="1" dirty="0">
              <a:solidFill>
                <a:srgbClr val="02000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821" y="2047323"/>
            <a:ext cx="393703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20006"/>
                </a:solidFill>
              </a:rPr>
              <a:t>After exploring 10 databases I chose The Panther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20006"/>
                </a:solidFill>
                <a:hlinkClick r:id="rId4"/>
              </a:rPr>
              <a:t>http://www.pantherdb.org/</a:t>
            </a:r>
            <a:endParaRPr lang="he-IL" sz="24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8237" y="-470048"/>
            <a:ext cx="6123266" cy="2682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50736" y="516202"/>
            <a:ext cx="821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Creating the database</a:t>
            </a:r>
            <a:endParaRPr lang="en-US" sz="3600" b="1" spc="225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806" y="2403490"/>
            <a:ext cx="4918365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Similar to FIT database, but only non one to one orthologs.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201,266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1817 human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2454 mouse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24 diseases</a:t>
            </a:r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05917"/>
              </p:ext>
            </p:extLst>
          </p:nvPr>
        </p:nvGraphicFramePr>
        <p:xfrm>
          <a:off x="386443" y="1804836"/>
          <a:ext cx="8376557" cy="5029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96651"/>
                <a:gridCol w="1196651"/>
                <a:gridCol w="1196651"/>
                <a:gridCol w="1196651"/>
                <a:gridCol w="1196651"/>
                <a:gridCol w="1196651"/>
                <a:gridCol w="1196651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Compared files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Disease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 smtClean="0"/>
                        <a:t>HS.Ztest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 smtClean="0"/>
                        <a:t>MM.Ztest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Ortholog type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Mouse </a:t>
                      </a:r>
                      <a:r>
                        <a:rPr lang="en-US" dirty="0" err="1" smtClean="0"/>
                        <a:t>Entrez</a:t>
                      </a:r>
                      <a:r>
                        <a:rPr lang="en-US" dirty="0" smtClean="0"/>
                        <a:t> ID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Human </a:t>
                      </a:r>
                      <a:r>
                        <a:rPr lang="en-US" dirty="0" err="1" smtClean="0"/>
                        <a:t>Entrez</a:t>
                      </a:r>
                      <a:r>
                        <a:rPr lang="en-US" dirty="0" smtClean="0"/>
                        <a:t> ID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50736" y="27431"/>
            <a:ext cx="821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Predicting human expression with spearman correlation</a:t>
            </a:r>
            <a:endParaRPr lang="en-US" sz="3600" b="1" spc="225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419" y="1368783"/>
            <a:ext cx="5946582" cy="37747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731" y="1469928"/>
            <a:ext cx="2386179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Each line is a group of orthologs.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Sorted by the max correlation coefficient out of all pairs in ortholog group.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51936"/>
              </p:ext>
            </p:extLst>
          </p:nvPr>
        </p:nvGraphicFramePr>
        <p:xfrm>
          <a:off x="132002" y="1294149"/>
          <a:ext cx="3144598" cy="369569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72299"/>
                <a:gridCol w="1572299"/>
              </a:tblGrid>
              <a:tr h="769619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#human genes with 'good' mouse representatives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correlation threshold</a:t>
                      </a:r>
                      <a:endParaRPr lang="he-IL" dirty="0"/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1817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751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464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0.2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229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0.3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94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33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0.5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11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0.6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0.7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82168" y="2371958"/>
            <a:ext cx="5111827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20006"/>
                </a:solidFill>
              </a:rPr>
              <a:t>For each correlation threshold, how many human genes have good mouse representatives if the threshold for a good correlation was this.</a:t>
            </a:r>
          </a:p>
          <a:p>
            <a:pPr algn="l" rtl="0"/>
            <a:endParaRPr lang="en-US" dirty="0">
              <a:solidFill>
                <a:srgbClr val="020006"/>
              </a:solidFill>
            </a:endParaRP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**a threshold of 0 contains all of the genes (that have enough data points).</a:t>
            </a: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**if one human gene has more than 1 mouse representative that fits, we will still only count it once.</a:t>
            </a: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**genes that have &gt;30 </a:t>
            </a:r>
            <a:r>
              <a:rPr lang="en-US" dirty="0" err="1" smtClean="0">
                <a:solidFill>
                  <a:srgbClr val="020006"/>
                </a:solidFill>
              </a:rPr>
              <a:t>datapoints</a:t>
            </a:r>
            <a:r>
              <a:rPr lang="en-US" dirty="0" smtClean="0">
                <a:solidFill>
                  <a:srgbClr val="020006"/>
                </a:solidFill>
              </a:rPr>
              <a:t>.</a:t>
            </a:r>
            <a:endParaRPr lang="he-IL" dirty="0">
              <a:solidFill>
                <a:srgbClr val="020006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32002" y="-54209"/>
            <a:ext cx="899836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How many human genes 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have good mouse representatives?</a:t>
            </a:r>
            <a:endParaRPr lang="he-IL" sz="40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46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4" y="1411925"/>
            <a:ext cx="5545207" cy="3655943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5562458" y="501588"/>
            <a:ext cx="3626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670976" y="1663127"/>
            <a:ext cx="3513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4904565" y="249947"/>
            <a:ext cx="146995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 genes</a:t>
            </a:r>
            <a:endParaRPr lang="he-IL" sz="1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7506445" y="300788"/>
            <a:ext cx="14330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Mouse genes</a:t>
            </a:r>
            <a:endParaRPr lang="he-IL" sz="1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8109636" y="553745"/>
            <a:ext cx="3481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8072490" y="1141510"/>
            <a:ext cx="3738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8183649" y="1927706"/>
            <a:ext cx="3353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מחבר ישר 16"/>
          <p:cNvCxnSpPr>
            <a:stCxn id="7" idx="3"/>
          </p:cNvCxnSpPr>
          <p:nvPr/>
        </p:nvCxnSpPr>
        <p:spPr>
          <a:xfrm>
            <a:off x="5925058" y="732421"/>
            <a:ext cx="2409492" cy="118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/>
          <p:cNvCxnSpPr/>
          <p:nvPr/>
        </p:nvCxnSpPr>
        <p:spPr>
          <a:xfrm flipV="1">
            <a:off x="5925058" y="1388842"/>
            <a:ext cx="2192867" cy="552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/>
          <p:cNvCxnSpPr/>
          <p:nvPr/>
        </p:nvCxnSpPr>
        <p:spPr>
          <a:xfrm flipV="1">
            <a:off x="6031075" y="794853"/>
            <a:ext cx="2152574" cy="114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>
            <a:off x="5925058" y="1966840"/>
            <a:ext cx="2339177" cy="201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/>
          <p:cNvCxnSpPr/>
          <p:nvPr/>
        </p:nvCxnSpPr>
        <p:spPr>
          <a:xfrm>
            <a:off x="5884765" y="754727"/>
            <a:ext cx="2379470" cy="141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/>
          <p:cNvCxnSpPr/>
          <p:nvPr/>
        </p:nvCxnSpPr>
        <p:spPr>
          <a:xfrm>
            <a:off x="5884765" y="759144"/>
            <a:ext cx="2233160" cy="604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75050" y="586887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0.1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0942" y="822222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0.2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3494" y="1019462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0.4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7592" y="1934451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0.8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30173" y="1535004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0.1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5273" y="1483105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0.8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9" name="מלבן 28"/>
          <p:cNvSpPr/>
          <p:nvPr/>
        </p:nvSpPr>
        <p:spPr>
          <a:xfrm>
            <a:off x="5517832" y="2412454"/>
            <a:ext cx="35205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0006"/>
                </a:solidFill>
              </a:rPr>
              <a:t>In this (fake) example, </a:t>
            </a:r>
            <a:r>
              <a:rPr lang="en-US" dirty="0" smtClean="0">
                <a:solidFill>
                  <a:srgbClr val="020006"/>
                </a:solidFill>
              </a:rPr>
              <a:t>there are 2 </a:t>
            </a:r>
            <a:r>
              <a:rPr lang="en-US" dirty="0">
                <a:solidFill>
                  <a:srgbClr val="020006"/>
                </a:solidFill>
              </a:rPr>
              <a:t>best pairs! </a:t>
            </a:r>
            <a:r>
              <a:rPr lang="en-US" dirty="0" smtClean="0">
                <a:solidFill>
                  <a:srgbClr val="020006"/>
                </a:solidFill>
              </a:rPr>
              <a:t>This method will not enable us to choose.</a:t>
            </a:r>
            <a:endParaRPr lang="en-US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62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010671" y="-1729440"/>
            <a:ext cx="9144000" cy="6572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398336" y="46660"/>
            <a:ext cx="821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Predicting human expression with Lasso Regression</a:t>
            </a:r>
            <a:endParaRPr lang="en-US" sz="3600" b="1" spc="225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260031" y="1319472"/>
            <a:ext cx="48997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For each ortholog pair mark:</a:t>
            </a:r>
          </a:p>
          <a:p>
            <a:r>
              <a:rPr lang="en-US" dirty="0">
                <a:solidFill>
                  <a:srgbClr val="020006"/>
                </a:solidFill>
              </a:rPr>
              <a:t> </a:t>
            </a:r>
            <a:r>
              <a:rPr lang="en-US" dirty="0" smtClean="0">
                <a:solidFill>
                  <a:srgbClr val="020006"/>
                </a:solidFill>
              </a:rPr>
              <a:t>       n- </a:t>
            </a:r>
            <a:r>
              <a:rPr lang="en-US" dirty="0">
                <a:solidFill>
                  <a:srgbClr val="020006"/>
                </a:solidFill>
              </a:rPr>
              <a:t>the number of samples this gene pair has in our database</a:t>
            </a:r>
            <a:r>
              <a:rPr lang="en-US" dirty="0" smtClean="0">
                <a:solidFill>
                  <a:srgbClr val="020006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0006"/>
                </a:solidFill>
              </a:rPr>
              <a:t>I </a:t>
            </a:r>
            <a:r>
              <a:rPr lang="en-US" dirty="0" smtClean="0">
                <a:solidFill>
                  <a:srgbClr val="020006"/>
                </a:solidFill>
              </a:rPr>
              <a:t>bootstrapped </a:t>
            </a:r>
            <a:r>
              <a:rPr lang="en-US" dirty="0">
                <a:solidFill>
                  <a:srgbClr val="020006"/>
                </a:solidFill>
              </a:rPr>
              <a:t>100 times to sample n samples (with replacement) from the database.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On each set of n samples, I calculated lasso regression and therefore got 100 slopes (</a:t>
            </a:r>
            <a:r>
              <a:rPr lang="el-GR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prediction will be made based on the average slope.</a:t>
            </a:r>
            <a:endParaRPr lang="en-US" dirty="0" smtClean="0">
              <a:solidFill>
                <a:srgbClr val="020006"/>
              </a:solidFill>
            </a:endParaRPr>
          </a:p>
          <a:p>
            <a:pPr lvl="1"/>
            <a:endParaRPr lang="en-US" dirty="0">
              <a:solidFill>
                <a:srgbClr val="020006"/>
              </a:solidFill>
            </a:endParaRPr>
          </a:p>
        </p:txBody>
      </p:sp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42748"/>
              </p:ext>
            </p:extLst>
          </p:nvPr>
        </p:nvGraphicFramePr>
        <p:xfrm>
          <a:off x="260029" y="3250293"/>
          <a:ext cx="2279064" cy="1508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69766"/>
                <a:gridCol w="569766"/>
                <a:gridCol w="569766"/>
                <a:gridCol w="569766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HS.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MM.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Mouse ID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Human</a:t>
                      </a:r>
                      <a:r>
                        <a:rPr lang="en-US" sz="1000" baseline="0" dirty="0" smtClean="0"/>
                        <a:t> ID</a:t>
                      </a:r>
                      <a:endParaRPr lang="he-IL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1.4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2.2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מחבר חץ ישר 3"/>
          <p:cNvCxnSpPr/>
          <p:nvPr/>
        </p:nvCxnSpPr>
        <p:spPr>
          <a:xfrm flipV="1">
            <a:off x="2539093" y="4057654"/>
            <a:ext cx="628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טבלה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266195"/>
              </p:ext>
            </p:extLst>
          </p:nvPr>
        </p:nvGraphicFramePr>
        <p:xfrm>
          <a:off x="3167743" y="3250293"/>
          <a:ext cx="2279064" cy="1508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69766"/>
                <a:gridCol w="569766"/>
                <a:gridCol w="569766"/>
                <a:gridCol w="569766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HS.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MM.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Mouse ID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Human</a:t>
                      </a:r>
                      <a:r>
                        <a:rPr lang="en-US" sz="1000" baseline="0" dirty="0" smtClean="0"/>
                        <a:t> ID</a:t>
                      </a:r>
                      <a:endParaRPr lang="he-IL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0.2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1.4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מחבר חץ ישר 11"/>
          <p:cNvCxnSpPr/>
          <p:nvPr/>
        </p:nvCxnSpPr>
        <p:spPr>
          <a:xfrm flipV="1">
            <a:off x="5446807" y="4004673"/>
            <a:ext cx="628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5457" y="3820008"/>
            <a:ext cx="3315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l-GR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he-IL" sz="1800" dirty="0">
              <a:solidFill>
                <a:srgbClr val="020006"/>
              </a:solidFill>
            </a:endParaRPr>
          </a:p>
        </p:txBody>
      </p:sp>
      <p:sp>
        <p:nvSpPr>
          <p:cNvPr id="27" name="חץ מעוקל למטה 26"/>
          <p:cNvSpPr/>
          <p:nvPr/>
        </p:nvSpPr>
        <p:spPr>
          <a:xfrm rot="10363989">
            <a:off x="2528140" y="4380841"/>
            <a:ext cx="3772473" cy="670959"/>
          </a:xfrm>
          <a:prstGeom prst="curvedDownArrow">
            <a:avLst>
              <a:gd name="adj1" fmla="val 1201"/>
              <a:gd name="adj2" fmla="val 16335"/>
              <a:gd name="adj3" fmla="val 16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מלבן 27"/>
          <p:cNvSpPr/>
          <p:nvPr/>
        </p:nvSpPr>
        <p:spPr>
          <a:xfrm>
            <a:off x="3852183" y="4843418"/>
            <a:ext cx="91018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solidFill>
                  <a:srgbClr val="020006"/>
                </a:solidFill>
              </a:rPr>
              <a:t>X 100</a:t>
            </a:r>
            <a:endParaRPr lang="en-US" dirty="0">
              <a:solidFill>
                <a:srgbClr val="02000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52535" y="3814907"/>
            <a:ext cx="8017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020006"/>
                </a:solidFill>
              </a:rPr>
              <a:t>Choose n samples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91" y="3773841"/>
            <a:ext cx="87458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020006"/>
                </a:solidFill>
              </a:rPr>
              <a:t>Lasso regression</a:t>
            </a:r>
            <a:endParaRPr lang="he-IL" sz="12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439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7833" y="2154947"/>
            <a:ext cx="208524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Each column is a group, each dot is a pair of orthologs.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groups on the left have 1 pair of orthologs that could be good representatives of the group.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/>
          <a:srcRect t="12741"/>
          <a:stretch/>
        </p:blipFill>
        <p:spPr>
          <a:xfrm>
            <a:off x="60185" y="914400"/>
            <a:ext cx="6157648" cy="3348854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1162363" y="-19879"/>
            <a:ext cx="641409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Mean squared error- sorted by lowest 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772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30204</TotalTime>
  <Words>1242</Words>
  <Application>Microsoft Office PowerPoint</Application>
  <PresentationFormat>‫הצגה על המסך (16:9)</PresentationFormat>
  <Paragraphs>213</Paragraphs>
  <Slides>24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Cooper Black</vt:lpstr>
      <vt:lpstr>Lato Light</vt:lpstr>
      <vt:lpstr>Nunito Black</vt:lpstr>
      <vt:lpstr>Nunito Bold</vt:lpstr>
      <vt:lpstr>Roboto Regular</vt:lpstr>
      <vt:lpstr>Times New Roman</vt:lpstr>
      <vt:lpstr>Default Theme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Inbal Tl</cp:lastModifiedBy>
  <cp:revision>5959</cp:revision>
  <dcterms:created xsi:type="dcterms:W3CDTF">2014-11-12T21:47:38Z</dcterms:created>
  <dcterms:modified xsi:type="dcterms:W3CDTF">2020-02-24T09:19:23Z</dcterms:modified>
  <cp:category/>
</cp:coreProperties>
</file>